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83" r:id="rId4"/>
    <p:sldId id="258" r:id="rId5"/>
    <p:sldId id="259" r:id="rId6"/>
    <p:sldId id="260" r:id="rId7"/>
    <p:sldId id="261" r:id="rId8"/>
    <p:sldId id="262" r:id="rId9"/>
    <p:sldId id="284" r:id="rId10"/>
    <p:sldId id="286" r:id="rId11"/>
    <p:sldId id="285" r:id="rId12"/>
    <p:sldId id="264" r:id="rId13"/>
    <p:sldId id="263" r:id="rId14"/>
    <p:sldId id="265" r:id="rId15"/>
    <p:sldId id="268" r:id="rId16"/>
    <p:sldId id="267" r:id="rId17"/>
    <p:sldId id="269" r:id="rId18"/>
    <p:sldId id="270" r:id="rId19"/>
    <p:sldId id="271" r:id="rId20"/>
    <p:sldId id="272" r:id="rId21"/>
    <p:sldId id="281" r:id="rId22"/>
    <p:sldId id="273" r:id="rId23"/>
    <p:sldId id="278" r:id="rId24"/>
    <p:sldId id="279" r:id="rId25"/>
    <p:sldId id="274" r:id="rId26"/>
    <p:sldId id="275" r:id="rId27"/>
    <p:sldId id="276" r:id="rId28"/>
    <p:sldId id="277" r:id="rId29"/>
    <p:sldId id="280" r:id="rId30"/>
    <p:sldId id="266" r:id="rId31"/>
    <p:sldId id="287" r:id="rId32"/>
    <p:sldId id="282" r:id="rId3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/>
    <p:restoredTop sz="94767"/>
  </p:normalViewPr>
  <p:slideViewPr>
    <p:cSldViewPr snapToGrid="0" snapToObjects="1">
      <p:cViewPr varScale="1">
        <p:scale>
          <a:sx n="69" d="100"/>
          <a:sy n="69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80A90-D4A9-B346-BC2E-5877AE7B3813}" type="datetimeFigureOut">
              <a:rPr lang="nl-NL" smtClean="0"/>
              <a:t>6-6-2018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40D0A-01F4-5047-8F7A-0F25B20403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1023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40D0A-01F4-5047-8F7A-0F25B204032C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6192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Klikken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5A54-67F5-BA42-BB80-87995A521083}" type="datetimeFigureOut">
              <a:rPr lang="nl-NL" smtClean="0"/>
              <a:t>6-6-2018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D050-A94E-6E4D-AC48-3234034C45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874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5A54-67F5-BA42-BB80-87995A521083}" type="datetimeFigureOut">
              <a:rPr lang="nl-NL" smtClean="0"/>
              <a:t>6-6-2018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D050-A94E-6E4D-AC48-3234034C45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346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5A54-67F5-BA42-BB80-87995A521083}" type="datetimeFigureOut">
              <a:rPr lang="nl-NL" smtClean="0"/>
              <a:t>6-6-2018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D050-A94E-6E4D-AC48-3234034C45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693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5A54-67F5-BA42-BB80-87995A521083}" type="datetimeFigureOut">
              <a:rPr lang="nl-NL" smtClean="0"/>
              <a:t>6-6-2018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D050-A94E-6E4D-AC48-3234034C45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8244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5A54-67F5-BA42-BB80-87995A521083}" type="datetimeFigureOut">
              <a:rPr lang="nl-NL" smtClean="0"/>
              <a:t>6-6-2018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D050-A94E-6E4D-AC48-3234034C45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4148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5A54-67F5-BA42-BB80-87995A521083}" type="datetimeFigureOut">
              <a:rPr lang="nl-NL" smtClean="0"/>
              <a:t>6-6-2018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D050-A94E-6E4D-AC48-3234034C45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9966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5A54-67F5-BA42-BB80-87995A521083}" type="datetimeFigureOut">
              <a:rPr lang="nl-NL" smtClean="0"/>
              <a:t>6-6-2018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D050-A94E-6E4D-AC48-3234034C45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5149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5A54-67F5-BA42-BB80-87995A521083}" type="datetimeFigureOut">
              <a:rPr lang="nl-NL" smtClean="0"/>
              <a:t>6-6-2018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D050-A94E-6E4D-AC48-3234034C45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9470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5A54-67F5-BA42-BB80-87995A521083}" type="datetimeFigureOut">
              <a:rPr lang="nl-NL" smtClean="0"/>
              <a:t>6-6-2018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D050-A94E-6E4D-AC48-3234034C45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1719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5A54-67F5-BA42-BB80-87995A521083}" type="datetimeFigureOut">
              <a:rPr lang="nl-NL" smtClean="0"/>
              <a:t>6-6-2018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D050-A94E-6E4D-AC48-3234034C45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974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5A54-67F5-BA42-BB80-87995A521083}" type="datetimeFigureOut">
              <a:rPr lang="nl-NL" smtClean="0"/>
              <a:t>6-6-2018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D050-A94E-6E4D-AC48-3234034C45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703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95A54-67F5-BA42-BB80-87995A521083}" type="datetimeFigureOut">
              <a:rPr lang="nl-NL" smtClean="0"/>
              <a:t>6-6-2018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0D050-A94E-6E4D-AC48-3234034C45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11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uOftnx2QW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mtClean="0">
                <a:solidFill>
                  <a:srgbClr val="002060"/>
                </a:solidFill>
              </a:rPr>
              <a:t>Voortplanting 1 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Paraveterinair, leerjaar 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2686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Stille loopsheid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Loopsheid niet zichtbaar</a:t>
            </a:r>
          </a:p>
          <a:p>
            <a:r>
              <a:rPr lang="nl-NL" dirty="0" smtClean="0"/>
              <a:t>Eigenaar merkt loopsheid niet op</a:t>
            </a:r>
          </a:p>
          <a:p>
            <a:r>
              <a:rPr lang="nl-NL" dirty="0" smtClean="0"/>
              <a:t>Teef kan ongewild gedekt worden!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237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Schijndracht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Geen dracht, wel verschijnselen</a:t>
            </a:r>
          </a:p>
          <a:p>
            <a:r>
              <a:rPr lang="nl-NL" dirty="0" smtClean="0"/>
              <a:t>6-8 weken na loopsheid zwelling van melkklieren</a:t>
            </a:r>
          </a:p>
          <a:p>
            <a:r>
              <a:rPr lang="nl-NL" dirty="0" smtClean="0"/>
              <a:t>Veranderingen in gedrag en in lichaam (hormonaal)</a:t>
            </a:r>
          </a:p>
          <a:p>
            <a:r>
              <a:rPr lang="nl-NL" dirty="0" smtClean="0"/>
              <a:t>Risico op </a:t>
            </a:r>
            <a:r>
              <a:rPr lang="nl-NL" dirty="0" err="1" smtClean="0"/>
              <a:t>mammaetumoren</a:t>
            </a:r>
            <a:r>
              <a:rPr lang="nl-NL" dirty="0" smtClean="0"/>
              <a:t> en </a:t>
            </a:r>
            <a:r>
              <a:rPr lang="nl-NL" dirty="0" err="1" smtClean="0"/>
              <a:t>pyometra</a:t>
            </a:r>
            <a:r>
              <a:rPr lang="nl-NL" dirty="0" smtClean="0"/>
              <a:t> nemen toe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4029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De dekking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4"/>
            <a:ext cx="6189617" cy="4725077"/>
          </a:xfrm>
        </p:spPr>
        <p:txBody>
          <a:bodyPr>
            <a:normAutofit/>
          </a:bodyPr>
          <a:lstStyle/>
          <a:p>
            <a:r>
              <a:rPr lang="nl-NL" dirty="0" smtClean="0"/>
              <a:t>Juiste </a:t>
            </a:r>
            <a:r>
              <a:rPr lang="nl-NL" dirty="0" err="1" smtClean="0"/>
              <a:t>dektijdstip</a:t>
            </a:r>
            <a:r>
              <a:rPr lang="nl-NL" dirty="0" smtClean="0"/>
              <a:t> bepalen </a:t>
            </a:r>
          </a:p>
          <a:p>
            <a:r>
              <a:rPr lang="nl-NL" dirty="0" smtClean="0"/>
              <a:t>Teef wordt bij reu gebracht</a:t>
            </a:r>
          </a:p>
          <a:p>
            <a:r>
              <a:rPr lang="nl-NL" dirty="0" smtClean="0"/>
              <a:t>Speelgedrag</a:t>
            </a:r>
          </a:p>
          <a:p>
            <a:r>
              <a:rPr lang="nl-NL" dirty="0" smtClean="0"/>
              <a:t>Sta-reflex en houdt staart opzij</a:t>
            </a:r>
          </a:p>
          <a:p>
            <a:r>
              <a:rPr lang="nl-NL" dirty="0" smtClean="0"/>
              <a:t>Zaadlozing direct na koppeling</a:t>
            </a:r>
          </a:p>
          <a:p>
            <a:r>
              <a:rPr lang="nl-NL" dirty="0" smtClean="0"/>
              <a:t>Daarna zwellen zwellichamen op</a:t>
            </a:r>
          </a:p>
          <a:p>
            <a:r>
              <a:rPr lang="nl-NL" dirty="0" smtClean="0"/>
              <a:t>Koppeling duurt gemiddeld 25 minuten</a:t>
            </a:r>
          </a:p>
          <a:p>
            <a:r>
              <a:rPr lang="nl-NL" dirty="0" smtClean="0"/>
              <a:t>Een gedekte teef kan nog een keer gedekt worden in dezelfde oestrus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0366" t="14204" r="10022" b="2"/>
          <a:stretch/>
        </p:blipFill>
        <p:spPr>
          <a:xfrm>
            <a:off x="6818811" y="1690688"/>
            <a:ext cx="5197248" cy="420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92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De dracht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57 </a:t>
            </a:r>
            <a:r>
              <a:rPr lang="nl-NL" dirty="0"/>
              <a:t>tot 72 </a:t>
            </a:r>
            <a:r>
              <a:rPr lang="nl-NL" dirty="0" smtClean="0"/>
              <a:t>dagen, </a:t>
            </a:r>
            <a:r>
              <a:rPr lang="nl-NL" dirty="0"/>
              <a:t>met een gemiddelde van 63 </a:t>
            </a:r>
            <a:r>
              <a:rPr lang="nl-NL" dirty="0" smtClean="0"/>
              <a:t>dagen (9 weken)</a:t>
            </a:r>
          </a:p>
          <a:p>
            <a:r>
              <a:rPr lang="nl-NL" dirty="0" smtClean="0"/>
              <a:t>Hoe </a:t>
            </a:r>
            <a:r>
              <a:rPr lang="nl-NL" dirty="0"/>
              <a:t>meer pups hoe korter de </a:t>
            </a:r>
            <a:r>
              <a:rPr lang="nl-NL" dirty="0" smtClean="0"/>
              <a:t>dracht</a:t>
            </a:r>
          </a:p>
          <a:p>
            <a:r>
              <a:rPr lang="nl-NL" dirty="0" smtClean="0"/>
              <a:t>In het begin is er weinig </a:t>
            </a:r>
            <a:r>
              <a:rPr lang="nl-NL" dirty="0"/>
              <a:t>te merken aan de </a:t>
            </a:r>
            <a:r>
              <a:rPr lang="nl-NL" dirty="0" smtClean="0"/>
              <a:t>teef </a:t>
            </a:r>
          </a:p>
          <a:p>
            <a:r>
              <a:rPr lang="nl-NL" dirty="0" smtClean="0"/>
              <a:t>Eventueel </a:t>
            </a:r>
            <a:r>
              <a:rPr lang="nl-NL" dirty="0"/>
              <a:t>wat minder eetlust </a:t>
            </a:r>
          </a:p>
          <a:p>
            <a:r>
              <a:rPr lang="nl-NL" dirty="0" smtClean="0"/>
              <a:t>In </a:t>
            </a:r>
            <a:r>
              <a:rPr lang="nl-NL" dirty="0"/>
              <a:t>de 4</a:t>
            </a:r>
            <a:r>
              <a:rPr lang="nl-NL" baseline="30000" dirty="0"/>
              <a:t>de</a:t>
            </a:r>
            <a:r>
              <a:rPr lang="nl-NL" dirty="0"/>
              <a:t> week kan ze een heldere slijmerige vaginale uitvloei </a:t>
            </a:r>
            <a:r>
              <a:rPr lang="nl-NL" dirty="0" smtClean="0"/>
              <a:t>hebben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5568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De dracht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8365761" cy="4351338"/>
          </a:xfrm>
        </p:spPr>
        <p:txBody>
          <a:bodyPr>
            <a:normAutofit/>
          </a:bodyPr>
          <a:lstStyle/>
          <a:p>
            <a:r>
              <a:rPr lang="nl-NL" dirty="0" smtClean="0"/>
              <a:t>Embryo’s groeien vanaf de 2</a:t>
            </a:r>
            <a:r>
              <a:rPr lang="nl-NL" baseline="30000" dirty="0" smtClean="0"/>
              <a:t>de</a:t>
            </a:r>
            <a:r>
              <a:rPr lang="nl-NL" dirty="0"/>
              <a:t> maand van de </a:t>
            </a:r>
            <a:r>
              <a:rPr lang="nl-NL" dirty="0" smtClean="0"/>
              <a:t>dracht </a:t>
            </a:r>
          </a:p>
          <a:p>
            <a:r>
              <a:rPr lang="nl-NL" dirty="0" smtClean="0"/>
              <a:t>Moederhond bijvoeren tot </a:t>
            </a:r>
            <a:r>
              <a:rPr lang="nl-NL" dirty="0"/>
              <a:t>maximaal </a:t>
            </a:r>
            <a:r>
              <a:rPr lang="nl-NL" dirty="0" smtClean="0"/>
              <a:t>1,5 a 2 </a:t>
            </a:r>
            <a:r>
              <a:rPr lang="nl-NL" dirty="0"/>
              <a:t>keer de voedingsbehoefte </a:t>
            </a:r>
            <a:endParaRPr lang="nl-NL" dirty="0" smtClean="0"/>
          </a:p>
          <a:p>
            <a:r>
              <a:rPr lang="nl-NL" dirty="0" smtClean="0"/>
              <a:t>Vanaf laatste 3 </a:t>
            </a:r>
            <a:r>
              <a:rPr lang="nl-NL" dirty="0"/>
              <a:t>weken </a:t>
            </a:r>
            <a:r>
              <a:rPr lang="nl-NL" dirty="0" smtClean="0"/>
              <a:t>bijvoeren met hoog </a:t>
            </a:r>
            <a:r>
              <a:rPr lang="nl-NL" dirty="0"/>
              <a:t>energiegehalte en </a:t>
            </a:r>
            <a:r>
              <a:rPr lang="nl-NL" dirty="0" smtClean="0"/>
              <a:t>eiwitgehalte </a:t>
            </a:r>
          </a:p>
          <a:p>
            <a:r>
              <a:rPr lang="nl-NL" dirty="0" smtClean="0"/>
              <a:t>Echo is mogelijk vanaf 28 dagen dracht</a:t>
            </a:r>
          </a:p>
          <a:p>
            <a:r>
              <a:rPr lang="nl-NL" dirty="0" smtClean="0"/>
              <a:t>Melkproductie komt 1 week voor de bevalling op gang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961" y="119922"/>
            <a:ext cx="2702867" cy="663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15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De dracht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19" y="1785371"/>
            <a:ext cx="5629114" cy="2642938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03" y="3850390"/>
            <a:ext cx="5756026" cy="270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9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De bevalling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</a:t>
            </a:r>
            <a:r>
              <a:rPr lang="nl-NL" dirty="0" smtClean="0"/>
              <a:t>oede </a:t>
            </a:r>
            <a:r>
              <a:rPr lang="nl-NL" dirty="0"/>
              <a:t>werpkist </a:t>
            </a:r>
            <a:endParaRPr lang="nl-NL" dirty="0" smtClean="0"/>
          </a:p>
          <a:p>
            <a:pPr lvl="1"/>
            <a:r>
              <a:rPr lang="nl-NL" dirty="0" smtClean="0"/>
              <a:t>Warm; 25 graden</a:t>
            </a:r>
          </a:p>
          <a:p>
            <a:pPr lvl="1"/>
            <a:r>
              <a:rPr lang="nl-NL" dirty="0" smtClean="0"/>
              <a:t>Voldoende groot zijn </a:t>
            </a:r>
          </a:p>
          <a:p>
            <a:pPr lvl="1"/>
            <a:r>
              <a:rPr lang="nl-NL" dirty="0" smtClean="0"/>
              <a:t>Op een rustige, tochtvrije plaats </a:t>
            </a:r>
          </a:p>
          <a:p>
            <a:pPr lvl="1"/>
            <a:endParaRPr lang="nl-NL" dirty="0" smtClean="0"/>
          </a:p>
          <a:p>
            <a:r>
              <a:rPr lang="nl-NL" dirty="0"/>
              <a:t>De geboorte bestaat uit 3 </a:t>
            </a:r>
            <a:r>
              <a:rPr lang="nl-NL" dirty="0" smtClean="0"/>
              <a:t>fasen:</a:t>
            </a:r>
          </a:p>
          <a:p>
            <a:pPr lvl="1"/>
            <a:r>
              <a:rPr lang="nl-NL" dirty="0" smtClean="0"/>
              <a:t>De voorbereidingsfase</a:t>
            </a:r>
          </a:p>
          <a:p>
            <a:pPr lvl="1"/>
            <a:r>
              <a:rPr lang="nl-NL" dirty="0"/>
              <a:t>D</a:t>
            </a:r>
            <a:r>
              <a:rPr lang="nl-NL" dirty="0" smtClean="0"/>
              <a:t>e </a:t>
            </a:r>
            <a:r>
              <a:rPr lang="nl-NL" dirty="0"/>
              <a:t>ontsluitingsfase </a:t>
            </a:r>
          </a:p>
          <a:p>
            <a:pPr lvl="1"/>
            <a:r>
              <a:rPr lang="nl-NL" dirty="0" smtClean="0"/>
              <a:t>De uitdrijvingsfase</a:t>
            </a:r>
            <a:r>
              <a:rPr lang="nl-NL" dirty="0"/>
              <a:t> </a:t>
            </a: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710" y="1775424"/>
            <a:ext cx="4747752" cy="355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79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De geboorte, de voorbereidingsfase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</a:t>
            </a:r>
            <a:r>
              <a:rPr lang="nl-NL" dirty="0" smtClean="0"/>
              <a:t>eef onrustig; hijgen </a:t>
            </a:r>
            <a:r>
              <a:rPr lang="nl-NL" dirty="0"/>
              <a:t>en </a:t>
            </a:r>
            <a:r>
              <a:rPr lang="nl-NL" dirty="0" smtClean="0"/>
              <a:t>rillen</a:t>
            </a:r>
          </a:p>
          <a:p>
            <a:r>
              <a:rPr lang="nl-NL" dirty="0"/>
              <a:t>V</a:t>
            </a:r>
            <a:r>
              <a:rPr lang="nl-NL" dirty="0" smtClean="0"/>
              <a:t>erminderde </a:t>
            </a:r>
            <a:r>
              <a:rPr lang="nl-NL" dirty="0"/>
              <a:t>eetlust </a:t>
            </a:r>
          </a:p>
          <a:p>
            <a:r>
              <a:rPr lang="nl-NL" dirty="0" smtClean="0"/>
              <a:t>Deze fase kan soms </a:t>
            </a:r>
            <a:r>
              <a:rPr lang="nl-NL" dirty="0"/>
              <a:t>wel 2-3 dagen </a:t>
            </a:r>
            <a:r>
              <a:rPr lang="nl-NL" dirty="0" smtClean="0"/>
              <a:t>duren (vooral bij </a:t>
            </a:r>
            <a:r>
              <a:rPr lang="nl-NL" dirty="0"/>
              <a:t>honden die voor de eerste keer een nestje krijgen</a:t>
            </a:r>
            <a:r>
              <a:rPr lang="nl-NL" dirty="0" smtClean="0"/>
              <a:t>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3646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De geboorte, de ontsluitingsfase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De teef heeft weeën </a:t>
            </a:r>
            <a:r>
              <a:rPr lang="nl-NL" dirty="0"/>
              <a:t>waardoor de baarmoedermond opgerekt </a:t>
            </a:r>
            <a:r>
              <a:rPr lang="nl-NL" dirty="0" smtClean="0"/>
              <a:t>wordt</a:t>
            </a:r>
          </a:p>
          <a:p>
            <a:r>
              <a:rPr lang="nl-NL" dirty="0" smtClean="0"/>
              <a:t>De </a:t>
            </a:r>
            <a:r>
              <a:rPr lang="nl-NL" dirty="0"/>
              <a:t>weeën beginnen 12-24 uur voordat de pups geboren </a:t>
            </a:r>
            <a:r>
              <a:rPr lang="nl-NL" dirty="0" smtClean="0"/>
              <a:t>worden</a:t>
            </a:r>
          </a:p>
          <a:p>
            <a:r>
              <a:rPr lang="nl-NL" dirty="0" err="1" smtClean="0"/>
              <a:t>Temperatuursdaling</a:t>
            </a:r>
            <a:r>
              <a:rPr lang="nl-NL" dirty="0" smtClean="0"/>
              <a:t>, 1 tot 1,5 graad</a:t>
            </a:r>
          </a:p>
          <a:p>
            <a:r>
              <a:rPr lang="nl-NL" dirty="0" smtClean="0"/>
              <a:t>Verminderde eetlust </a:t>
            </a:r>
          </a:p>
          <a:p>
            <a:r>
              <a:rPr lang="nl-NL" dirty="0" smtClean="0"/>
              <a:t>Teef kan wat diarree hebben of gaan </a:t>
            </a:r>
            <a:r>
              <a:rPr lang="nl-NL" dirty="0"/>
              <a:t>braken </a:t>
            </a:r>
            <a:endParaRPr lang="nl-NL" dirty="0" smtClean="0"/>
          </a:p>
          <a:p>
            <a:r>
              <a:rPr lang="nl-NL" dirty="0" smtClean="0"/>
              <a:t>Gedrag wordt onrustiger (nest maken, meer hijgen, vaak plassen)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8185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De geboorte, de uitdrijvingsfase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Teef gaat mee persen </a:t>
            </a:r>
            <a:r>
              <a:rPr lang="nl-NL" dirty="0"/>
              <a:t>met de </a:t>
            </a:r>
            <a:r>
              <a:rPr lang="nl-NL" dirty="0" smtClean="0"/>
              <a:t>weeën </a:t>
            </a:r>
          </a:p>
          <a:p>
            <a:r>
              <a:rPr lang="nl-NL" dirty="0" smtClean="0"/>
              <a:t>Ademhaling van de teef wordt oppervlakkig en snel </a:t>
            </a:r>
          </a:p>
          <a:p>
            <a:r>
              <a:rPr lang="nl-NL" dirty="0" smtClean="0"/>
              <a:t>Staart gaat omhoog</a:t>
            </a:r>
          </a:p>
          <a:p>
            <a:r>
              <a:rPr lang="nl-NL" dirty="0"/>
              <a:t>D</a:t>
            </a:r>
            <a:r>
              <a:rPr lang="nl-NL" dirty="0" smtClean="0"/>
              <a:t>uurt </a:t>
            </a:r>
            <a:r>
              <a:rPr lang="nl-NL" dirty="0"/>
              <a:t>meestal zo’n 3-12 </a:t>
            </a:r>
            <a:r>
              <a:rPr lang="nl-NL" dirty="0" smtClean="0"/>
              <a:t>uur</a:t>
            </a:r>
          </a:p>
          <a:p>
            <a:endParaRPr lang="nl-NL" dirty="0" smtClean="0"/>
          </a:p>
          <a:p>
            <a:r>
              <a:rPr lang="nl-NL" dirty="0" smtClean="0">
                <a:hlinkClick r:id="rId2"/>
              </a:rPr>
              <a:t>https://www.youtube.com/watch?v=1uOftnx2QWQ</a:t>
            </a:r>
            <a:endParaRPr lang="nl-NL" dirty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493643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Inhoud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</a:t>
            </a:r>
            <a:r>
              <a:rPr lang="nl-NL" dirty="0" smtClean="0"/>
              <a:t>oortplanting hond (basiskennis)</a:t>
            </a:r>
          </a:p>
          <a:p>
            <a:r>
              <a:rPr lang="nl-NL" dirty="0" smtClean="0"/>
              <a:t>Loopsheid cycli (basiskennis)</a:t>
            </a:r>
          </a:p>
          <a:p>
            <a:r>
              <a:rPr lang="nl-NL" dirty="0" smtClean="0"/>
              <a:t>Dekking</a:t>
            </a:r>
          </a:p>
          <a:p>
            <a:r>
              <a:rPr lang="nl-NL" dirty="0" smtClean="0"/>
              <a:t>Dracht</a:t>
            </a:r>
          </a:p>
          <a:p>
            <a:r>
              <a:rPr lang="nl-NL" dirty="0" smtClean="0"/>
              <a:t>Geboorte</a:t>
            </a:r>
          </a:p>
          <a:p>
            <a:r>
              <a:rPr lang="nl-NL" dirty="0" smtClean="0"/>
              <a:t>Eclampsie</a:t>
            </a:r>
          </a:p>
          <a:p>
            <a:r>
              <a:rPr lang="nl-NL" dirty="0" smtClean="0"/>
              <a:t>Levensfasen pup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8920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De geboorte, de uitdrijvingsfase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Eerst komt het vruchtwater</a:t>
            </a:r>
          </a:p>
          <a:p>
            <a:r>
              <a:rPr lang="nl-NL" dirty="0"/>
              <a:t>P</a:t>
            </a:r>
            <a:r>
              <a:rPr lang="nl-NL" dirty="0" smtClean="0"/>
              <a:t>ups worden geboren in een vruchtvlies met navelstreng</a:t>
            </a:r>
          </a:p>
          <a:p>
            <a:r>
              <a:rPr lang="nl-NL" dirty="0" smtClean="0"/>
              <a:t>De nageboorte komt met de pups mee naar buiten</a:t>
            </a:r>
          </a:p>
          <a:p>
            <a:r>
              <a:rPr lang="nl-NL" dirty="0" smtClean="0"/>
              <a:t>De teef bevrijdt de pup uit het vlies</a:t>
            </a:r>
          </a:p>
          <a:p>
            <a:r>
              <a:rPr lang="nl-NL" dirty="0" smtClean="0"/>
              <a:t>De teef begint de pups meteen te wassen </a:t>
            </a:r>
          </a:p>
          <a:p>
            <a:r>
              <a:rPr lang="nl-NL" dirty="0" smtClean="0"/>
              <a:t>De teef eet de nageboorte op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677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Wanneer schakel je de dierenarts in?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Zieke teef</a:t>
            </a:r>
          </a:p>
          <a:p>
            <a:r>
              <a:rPr lang="nl-NL" dirty="0" smtClean="0"/>
              <a:t>Abnormale uitvloeiing (bijv. groen en stinkend)</a:t>
            </a:r>
          </a:p>
          <a:p>
            <a:r>
              <a:rPr lang="nl-NL" dirty="0" smtClean="0"/>
              <a:t>Dracht duurt al 67 dagen en er zijn minder dan 3 pups in de buik</a:t>
            </a:r>
          </a:p>
          <a:p>
            <a:r>
              <a:rPr lang="nl-NL" dirty="0" smtClean="0"/>
              <a:t>Dracht duurt al 70 dagen</a:t>
            </a:r>
          </a:p>
          <a:p>
            <a:r>
              <a:rPr lang="nl-NL" dirty="0" smtClean="0"/>
              <a:t>Teef perst al 30 minuten krachtig, zonder enige vordering</a:t>
            </a:r>
          </a:p>
          <a:p>
            <a:r>
              <a:rPr lang="nl-NL" dirty="0" smtClean="0"/>
              <a:t>Teef perst al 2 uur zwak, zonder enige vordering</a:t>
            </a:r>
          </a:p>
          <a:p>
            <a:r>
              <a:rPr lang="nl-NL" dirty="0" smtClean="0"/>
              <a:t>Teef perst na de geboorte van een pup niet meer verder, terwijl er nog meer pups te verwachten zijn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7531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Levensfasen van de pup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Neonatale fase (0-13 </a:t>
            </a:r>
            <a:r>
              <a:rPr lang="nl-NL" dirty="0" smtClean="0"/>
              <a:t>dg)</a:t>
            </a:r>
          </a:p>
          <a:p>
            <a:r>
              <a:rPr lang="nl-NL" dirty="0" smtClean="0"/>
              <a:t>Overgangsfase </a:t>
            </a:r>
            <a:r>
              <a:rPr lang="nl-NL" dirty="0"/>
              <a:t>(13-21 </a:t>
            </a:r>
            <a:r>
              <a:rPr lang="nl-NL" dirty="0" smtClean="0"/>
              <a:t>dg)</a:t>
            </a:r>
          </a:p>
          <a:p>
            <a:r>
              <a:rPr lang="nl-NL" dirty="0" smtClean="0"/>
              <a:t>1</a:t>
            </a:r>
            <a:r>
              <a:rPr lang="nl-NL" baseline="30000" dirty="0" smtClean="0"/>
              <a:t>ste</a:t>
            </a:r>
            <a:r>
              <a:rPr lang="nl-NL" dirty="0"/>
              <a:t> socialisatiefase (3-12 </a:t>
            </a:r>
            <a:r>
              <a:rPr lang="nl-NL" dirty="0" smtClean="0"/>
              <a:t>weken)</a:t>
            </a:r>
          </a:p>
          <a:p>
            <a:r>
              <a:rPr lang="nl-NL" dirty="0" smtClean="0"/>
              <a:t>2</a:t>
            </a:r>
            <a:r>
              <a:rPr lang="nl-NL" baseline="30000" dirty="0" smtClean="0"/>
              <a:t>de</a:t>
            </a:r>
            <a:r>
              <a:rPr lang="nl-NL" dirty="0"/>
              <a:t> socialisatiefase of angstfase (3-6 </a:t>
            </a:r>
            <a:r>
              <a:rPr lang="nl-NL" dirty="0" smtClean="0"/>
              <a:t>maanden)</a:t>
            </a:r>
          </a:p>
          <a:p>
            <a:r>
              <a:rPr lang="nl-NL" dirty="0" smtClean="0"/>
              <a:t>Puberteit </a:t>
            </a:r>
            <a:r>
              <a:rPr lang="nl-NL" dirty="0"/>
              <a:t>(6-9 maanden)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5088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Socialisatie, wat is dat eigenlijk?</a:t>
            </a:r>
            <a:endParaRPr lang="nl-NL" dirty="0">
              <a:solidFill>
                <a:srgbClr val="00206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098" y="1947863"/>
            <a:ext cx="63500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66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Socialisatie, wat is dat eigenlijk?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Socialisatie is het proces waarbij de hond om leert gaan </a:t>
            </a:r>
            <a:r>
              <a:rPr lang="nl-NL" dirty="0" smtClean="0"/>
              <a:t>met:</a:t>
            </a:r>
          </a:p>
          <a:p>
            <a:pPr lvl="1"/>
            <a:r>
              <a:rPr lang="nl-NL" dirty="0"/>
              <a:t>A</a:t>
            </a:r>
            <a:r>
              <a:rPr lang="nl-NL" dirty="0" smtClean="0"/>
              <a:t>llerlei soorten mensen</a:t>
            </a:r>
          </a:p>
          <a:p>
            <a:pPr lvl="1"/>
            <a:r>
              <a:rPr lang="nl-NL" dirty="0" smtClean="0"/>
              <a:t>Voorwerpen</a:t>
            </a:r>
          </a:p>
          <a:p>
            <a:pPr lvl="1"/>
            <a:r>
              <a:rPr lang="nl-NL" dirty="0" smtClean="0"/>
              <a:t>Andere dieren</a:t>
            </a:r>
          </a:p>
          <a:p>
            <a:pPr lvl="1"/>
            <a:r>
              <a:rPr lang="nl-NL" dirty="0" smtClean="0"/>
              <a:t>Geluiden</a:t>
            </a:r>
          </a:p>
          <a:p>
            <a:pPr lvl="1"/>
            <a:r>
              <a:rPr lang="nl-NL" dirty="0" smtClean="0"/>
              <a:t>Verkeer</a:t>
            </a:r>
          </a:p>
          <a:p>
            <a:pPr lvl="1"/>
            <a:r>
              <a:rPr lang="nl-NL" dirty="0" smtClean="0"/>
              <a:t>Eigen gedrag, zoals bijten (</a:t>
            </a:r>
            <a:r>
              <a:rPr lang="nl-NL" dirty="0" err="1" smtClean="0"/>
              <a:t>bijtrem</a:t>
            </a:r>
            <a:r>
              <a:rPr lang="nl-NL" dirty="0" smtClean="0"/>
              <a:t>)</a:t>
            </a:r>
          </a:p>
          <a:p>
            <a:r>
              <a:rPr lang="nl-NL" dirty="0"/>
              <a:t>O</a:t>
            </a:r>
            <a:r>
              <a:rPr lang="nl-NL" dirty="0" smtClean="0"/>
              <a:t>p basis van de ervaringen die hij in zijn vroege leven opdoet </a:t>
            </a:r>
          </a:p>
        </p:txBody>
      </p:sp>
    </p:spTree>
    <p:extLst>
      <p:ext uri="{BB962C8B-B14F-4D97-AF65-F5344CB8AC3E}">
        <p14:creationId xmlns:p14="http://schemas.microsoft.com/office/powerpoint/2010/main" val="161261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Levensfasen pup, neonatale fase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0 </a:t>
            </a:r>
            <a:r>
              <a:rPr lang="mr-IN" dirty="0" smtClean="0"/>
              <a:t>–</a:t>
            </a:r>
            <a:r>
              <a:rPr lang="nl-NL" dirty="0" smtClean="0"/>
              <a:t> 13 dagen oud</a:t>
            </a:r>
          </a:p>
          <a:p>
            <a:r>
              <a:rPr lang="nl-NL" dirty="0" smtClean="0"/>
              <a:t>Ogen en gehoorgangen zijn gesloten</a:t>
            </a:r>
          </a:p>
          <a:p>
            <a:r>
              <a:rPr lang="nl-NL" dirty="0" smtClean="0"/>
              <a:t>Alleen reuk en tastzin zijn goed aanwezig </a:t>
            </a:r>
          </a:p>
          <a:p>
            <a:r>
              <a:rPr lang="nl-NL" dirty="0" smtClean="0"/>
              <a:t>Ogen en oren gaan tussen 10 – 14 dagen open</a:t>
            </a:r>
          </a:p>
          <a:p>
            <a:r>
              <a:rPr lang="nl-NL" dirty="0"/>
              <a:t>Belangrijkste bezigheden </a:t>
            </a:r>
            <a:r>
              <a:rPr lang="nl-NL" dirty="0" smtClean="0"/>
              <a:t>zijn</a:t>
            </a:r>
          </a:p>
          <a:p>
            <a:pPr lvl="1"/>
            <a:r>
              <a:rPr lang="nl-NL" dirty="0" smtClean="0"/>
              <a:t>Drinken</a:t>
            </a:r>
          </a:p>
          <a:p>
            <a:pPr lvl="1"/>
            <a:r>
              <a:rPr lang="nl-NL" dirty="0" smtClean="0"/>
              <a:t>slapen </a:t>
            </a:r>
          </a:p>
          <a:p>
            <a:pPr lvl="1"/>
            <a:r>
              <a:rPr lang="nl-NL" dirty="0" smtClean="0"/>
              <a:t>groeien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b="19942"/>
          <a:stretch/>
        </p:blipFill>
        <p:spPr>
          <a:xfrm>
            <a:off x="7085351" y="4001294"/>
            <a:ext cx="4517036" cy="271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7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Levensfasen pup, overgangsfase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6829697" cy="4351338"/>
          </a:xfrm>
        </p:spPr>
        <p:txBody>
          <a:bodyPr/>
          <a:lstStyle/>
          <a:p>
            <a:r>
              <a:rPr lang="nl-NL" dirty="0" smtClean="0"/>
              <a:t>13 </a:t>
            </a:r>
            <a:r>
              <a:rPr lang="mr-IN" dirty="0" smtClean="0"/>
              <a:t>–</a:t>
            </a:r>
            <a:r>
              <a:rPr lang="nl-NL" dirty="0" smtClean="0"/>
              <a:t> 21 dagen oud</a:t>
            </a:r>
          </a:p>
          <a:p>
            <a:r>
              <a:rPr lang="nl-NL" dirty="0" smtClean="0"/>
              <a:t>Ogen </a:t>
            </a:r>
            <a:r>
              <a:rPr lang="nl-NL" dirty="0"/>
              <a:t>en oren zijn open </a:t>
            </a:r>
          </a:p>
          <a:p>
            <a:r>
              <a:rPr lang="nl-NL" dirty="0" smtClean="0"/>
              <a:t>Pup </a:t>
            </a:r>
            <a:r>
              <a:rPr lang="nl-NL" dirty="0"/>
              <a:t>begint zijn omgeving te onderzoeken </a:t>
            </a:r>
          </a:p>
          <a:p>
            <a:r>
              <a:rPr lang="nl-NL" dirty="0" smtClean="0"/>
              <a:t>Pup beleeft </a:t>
            </a:r>
            <a:r>
              <a:rPr lang="nl-NL" dirty="0"/>
              <a:t>zijn eerste </a:t>
            </a:r>
            <a:r>
              <a:rPr lang="nl-NL" dirty="0" smtClean="0"/>
              <a:t>leerervaringen</a:t>
            </a:r>
          </a:p>
          <a:p>
            <a:r>
              <a:rPr lang="nl-NL" dirty="0" smtClean="0"/>
              <a:t>De </a:t>
            </a:r>
            <a:r>
              <a:rPr lang="nl-NL" dirty="0"/>
              <a:t>pups </a:t>
            </a:r>
            <a:r>
              <a:rPr lang="nl-NL" dirty="0" smtClean="0"/>
              <a:t>doen hun ontlasting nu het liefst buiten </a:t>
            </a:r>
            <a:r>
              <a:rPr lang="nl-NL" dirty="0"/>
              <a:t>het </a:t>
            </a:r>
            <a:r>
              <a:rPr lang="nl-NL" dirty="0" smtClean="0"/>
              <a:t>nest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7476" t="8952" b="16502"/>
          <a:stretch/>
        </p:blipFill>
        <p:spPr>
          <a:xfrm>
            <a:off x="7236823" y="3833967"/>
            <a:ext cx="4219303" cy="254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4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Levensfasen pup, 1</a:t>
            </a:r>
            <a:r>
              <a:rPr lang="nl-NL" baseline="30000" dirty="0" smtClean="0">
                <a:solidFill>
                  <a:srgbClr val="002060"/>
                </a:solidFill>
              </a:rPr>
              <a:t>ste</a:t>
            </a:r>
            <a:r>
              <a:rPr lang="nl-NL" dirty="0" smtClean="0">
                <a:solidFill>
                  <a:srgbClr val="002060"/>
                </a:solidFill>
              </a:rPr>
              <a:t> socialisatiefase 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7783286" cy="4351338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3-12 weken </a:t>
            </a:r>
          </a:p>
          <a:p>
            <a:r>
              <a:rPr lang="nl-NL" dirty="0" smtClean="0"/>
              <a:t>Dit </a:t>
            </a:r>
            <a:r>
              <a:rPr lang="nl-NL" dirty="0"/>
              <a:t>is de belangrijkste periode </a:t>
            </a:r>
            <a:r>
              <a:rPr lang="nl-NL" dirty="0" smtClean="0"/>
              <a:t>voor een pup, voor de basis van de socialisatie</a:t>
            </a:r>
          </a:p>
          <a:p>
            <a:r>
              <a:rPr lang="nl-NL" dirty="0" smtClean="0"/>
              <a:t>De pups </a:t>
            </a:r>
            <a:r>
              <a:rPr lang="nl-NL" dirty="0"/>
              <a:t>zijn voornamelijk nieuwsgierig en </a:t>
            </a:r>
            <a:r>
              <a:rPr lang="nl-NL" dirty="0" smtClean="0"/>
              <a:t>ondernemend</a:t>
            </a:r>
          </a:p>
          <a:p>
            <a:r>
              <a:rPr lang="nl-NL" dirty="0" smtClean="0"/>
              <a:t>In </a:t>
            </a:r>
            <a:r>
              <a:rPr lang="nl-NL" dirty="0"/>
              <a:t>deze periode moeten ze opgroeien in een verrijkte </a:t>
            </a:r>
            <a:r>
              <a:rPr lang="nl-NL" dirty="0" smtClean="0"/>
              <a:t>omgeving</a:t>
            </a:r>
          </a:p>
          <a:p>
            <a:r>
              <a:rPr lang="nl-NL" dirty="0" smtClean="0"/>
              <a:t>Veel prikkels en leerervaringen in deze fase zorgen later voor een beter gesocialiseerde hond</a:t>
            </a:r>
          </a:p>
          <a:p>
            <a:r>
              <a:rPr lang="nl-NL" dirty="0" smtClean="0"/>
              <a:t>Op gemiddeld 7 weken worden de pups gespeend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5858" t="5325" r="4800" b="3047"/>
          <a:stretch/>
        </p:blipFill>
        <p:spPr>
          <a:xfrm>
            <a:off x="8621486" y="2692854"/>
            <a:ext cx="2964158" cy="361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5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>
                <a:solidFill>
                  <a:srgbClr val="002060"/>
                </a:solidFill>
              </a:rPr>
              <a:t>Levensfasen pup, 2</a:t>
            </a:r>
            <a:r>
              <a:rPr lang="nl-NL" sz="4000" baseline="30000" dirty="0" smtClean="0">
                <a:solidFill>
                  <a:srgbClr val="002060"/>
                </a:solidFill>
              </a:rPr>
              <a:t>de</a:t>
            </a:r>
            <a:r>
              <a:rPr lang="nl-NL" sz="4000" dirty="0" smtClean="0">
                <a:solidFill>
                  <a:srgbClr val="002060"/>
                </a:solidFill>
              </a:rPr>
              <a:t> socialisatiefase of angstfase </a:t>
            </a:r>
            <a:endParaRPr lang="nl-NL" sz="4000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4"/>
            <a:ext cx="10749197" cy="5032376"/>
          </a:xfrm>
        </p:spPr>
        <p:txBody>
          <a:bodyPr>
            <a:normAutofit/>
          </a:bodyPr>
          <a:lstStyle/>
          <a:p>
            <a:r>
              <a:rPr lang="nl-NL" dirty="0" smtClean="0"/>
              <a:t>3-6 maanden</a:t>
            </a:r>
          </a:p>
          <a:p>
            <a:r>
              <a:rPr lang="nl-NL" dirty="0" smtClean="0"/>
              <a:t>Alle eerder </a:t>
            </a:r>
            <a:r>
              <a:rPr lang="nl-NL" dirty="0"/>
              <a:t>opgedane positieve ervaringen uit de 1</a:t>
            </a:r>
            <a:r>
              <a:rPr lang="nl-NL" baseline="30000" dirty="0"/>
              <a:t>ste</a:t>
            </a:r>
            <a:r>
              <a:rPr lang="nl-NL" dirty="0"/>
              <a:t> socialisatiefase opnieuw </a:t>
            </a:r>
            <a:r>
              <a:rPr lang="nl-NL" dirty="0" smtClean="0"/>
              <a:t>meemaken</a:t>
            </a:r>
          </a:p>
          <a:p>
            <a:r>
              <a:rPr lang="nl-NL" dirty="0" smtClean="0"/>
              <a:t>Voorkomen dat </a:t>
            </a:r>
            <a:r>
              <a:rPr lang="nl-NL" dirty="0"/>
              <a:t>de pup </a:t>
            </a:r>
            <a:r>
              <a:rPr lang="nl-NL" dirty="0" smtClean="0"/>
              <a:t>alsnog </a:t>
            </a:r>
            <a:r>
              <a:rPr lang="nl-NL" dirty="0"/>
              <a:t>angstig </a:t>
            </a:r>
            <a:r>
              <a:rPr lang="nl-NL" dirty="0" smtClean="0"/>
              <a:t>wordt</a:t>
            </a:r>
          </a:p>
          <a:p>
            <a:r>
              <a:rPr lang="nl-NL" dirty="0" smtClean="0"/>
              <a:t>In deze fase zijn pups extra </a:t>
            </a:r>
            <a:r>
              <a:rPr lang="nl-NL" dirty="0"/>
              <a:t>gevoelig voor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traumatische ervaringen</a:t>
            </a:r>
          </a:p>
          <a:p>
            <a:r>
              <a:rPr lang="nl-NL" dirty="0" smtClean="0"/>
              <a:t>Ook </a:t>
            </a:r>
            <a:r>
              <a:rPr lang="nl-NL" dirty="0"/>
              <a:t>wordt in deze periode (rond 15 weken) de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hiërarchie </a:t>
            </a:r>
            <a:r>
              <a:rPr lang="nl-NL" dirty="0"/>
              <a:t>in de roedel (het gezin) </a:t>
            </a:r>
            <a:r>
              <a:rPr lang="nl-NL" dirty="0" smtClean="0"/>
              <a:t>duidelijk voor </a:t>
            </a:r>
          </a:p>
          <a:p>
            <a:pPr marL="0" indent="0">
              <a:buNone/>
            </a:pPr>
            <a:r>
              <a:rPr lang="nl-NL" dirty="0" smtClean="0"/>
              <a:t>de pup.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689" y="3609389"/>
            <a:ext cx="3872212" cy="256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508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Levensfasen pup, Puberteit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6-9 maanden</a:t>
            </a:r>
            <a:endParaRPr lang="nl-NL" dirty="0"/>
          </a:p>
          <a:p>
            <a:r>
              <a:rPr lang="nl-NL" dirty="0" smtClean="0"/>
              <a:t>Pups bereiken hun </a:t>
            </a:r>
            <a:r>
              <a:rPr lang="nl-NL" dirty="0"/>
              <a:t>seksuele </a:t>
            </a:r>
            <a:r>
              <a:rPr lang="nl-NL" dirty="0" smtClean="0"/>
              <a:t>volwassenheid</a:t>
            </a:r>
          </a:p>
          <a:p>
            <a:r>
              <a:rPr lang="nl-NL" dirty="0"/>
              <a:t>A</a:t>
            </a:r>
            <a:r>
              <a:rPr lang="nl-NL" dirty="0" smtClean="0"/>
              <a:t>angeleerde </a:t>
            </a:r>
            <a:r>
              <a:rPr lang="nl-NL" dirty="0"/>
              <a:t>commando’s die tot die tijd goed uitgevoerd werden kunnen in deze levensfase schijnbaar ineens vergeten </a:t>
            </a:r>
            <a:r>
              <a:rPr lang="nl-NL" dirty="0" smtClean="0"/>
              <a:t>worden</a:t>
            </a:r>
          </a:p>
          <a:p>
            <a:r>
              <a:rPr lang="nl-NL" dirty="0" smtClean="0"/>
              <a:t>Extra </a:t>
            </a:r>
            <a:r>
              <a:rPr lang="nl-NL" dirty="0"/>
              <a:t>training, herhalen van oefeningen en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blijven </a:t>
            </a:r>
            <a:r>
              <a:rPr lang="nl-NL" dirty="0"/>
              <a:t>belonen van gewenst </a:t>
            </a:r>
            <a:r>
              <a:rPr lang="nl-NL" dirty="0" smtClean="0"/>
              <a:t>gedrag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611" y="3818016"/>
            <a:ext cx="3935527" cy="277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42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89" y="137255"/>
            <a:ext cx="11455816" cy="6720745"/>
          </a:xfrm>
        </p:spPr>
      </p:pic>
    </p:spTree>
    <p:extLst>
      <p:ext uri="{BB962C8B-B14F-4D97-AF65-F5344CB8AC3E}">
        <p14:creationId xmlns:p14="http://schemas.microsoft.com/office/powerpoint/2010/main" val="5294847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Terugkoppeling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Post-</a:t>
            </a:r>
            <a:r>
              <a:rPr lang="nl-NL" dirty="0" err="1" smtClean="0"/>
              <a:t>its</a:t>
            </a:r>
            <a:endParaRPr lang="nl-NL" dirty="0" smtClean="0"/>
          </a:p>
          <a:p>
            <a:r>
              <a:rPr lang="nl-NL" dirty="0" smtClean="0"/>
              <a:t>Schrijf minimaal 2 meest verrassende of belangrijkste dingen op die je vandaag hebt geleerd tijdens deze les</a:t>
            </a:r>
          </a:p>
          <a:p>
            <a:r>
              <a:rPr lang="nl-NL" dirty="0" smtClean="0"/>
              <a:t>Individueel</a:t>
            </a:r>
          </a:p>
          <a:p>
            <a:r>
              <a:rPr lang="nl-NL" dirty="0" smtClean="0"/>
              <a:t>1 minuut de tijd</a:t>
            </a:r>
          </a:p>
        </p:txBody>
      </p:sp>
    </p:spTree>
    <p:extLst>
      <p:ext uri="{BB962C8B-B14F-4D97-AF65-F5344CB8AC3E}">
        <p14:creationId xmlns:p14="http://schemas.microsoft.com/office/powerpoint/2010/main" val="169314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Volgende week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Verdieping voortplanting hond</a:t>
            </a:r>
          </a:p>
          <a:p>
            <a:r>
              <a:rPr lang="nl-NL" dirty="0" smtClean="0"/>
              <a:t>Hormonen </a:t>
            </a:r>
          </a:p>
          <a:p>
            <a:r>
              <a:rPr lang="nl-NL" dirty="0" smtClean="0"/>
              <a:t>Ongewenste dekking</a:t>
            </a:r>
          </a:p>
          <a:p>
            <a:r>
              <a:rPr lang="nl-NL" dirty="0" smtClean="0"/>
              <a:t>Castratie / sterilisatie</a:t>
            </a:r>
          </a:p>
          <a:p>
            <a:r>
              <a:rPr lang="nl-NL" dirty="0" smtClean="0"/>
              <a:t>Normale verloop van herstel teef na geboorte pups</a:t>
            </a:r>
          </a:p>
          <a:p>
            <a:r>
              <a:rPr lang="nl-NL" dirty="0" smtClean="0"/>
              <a:t>Eventuele ziektebeelden teef na geboorte pups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93799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Eclampsie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Plotselinge daling van het calciumgehalte in het bloed</a:t>
            </a:r>
          </a:p>
          <a:p>
            <a:r>
              <a:rPr lang="nl-NL" dirty="0" smtClean="0"/>
              <a:t>Bij teef, tijdens zoogperiode</a:t>
            </a:r>
          </a:p>
          <a:p>
            <a:r>
              <a:rPr lang="nl-NL" dirty="0" smtClean="0"/>
              <a:t>Meestal kort na de geboorte</a:t>
            </a:r>
          </a:p>
          <a:p>
            <a:r>
              <a:rPr lang="nl-NL" dirty="0" smtClean="0"/>
              <a:t>Vooral kleine rassen</a:t>
            </a:r>
          </a:p>
          <a:p>
            <a:r>
              <a:rPr lang="nl-NL" dirty="0" smtClean="0"/>
              <a:t>Teef wordt onrustig, ademhaling versneld, kwijlt, trilt en krijgt krampen</a:t>
            </a:r>
          </a:p>
          <a:p>
            <a:r>
              <a:rPr lang="nl-NL" dirty="0" smtClean="0"/>
              <a:t>Spoedgeval!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5964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Voortplanting hond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Eerste loopsheid; gemiddelde leeftijd van 9 maanden</a:t>
            </a:r>
          </a:p>
          <a:p>
            <a:r>
              <a:rPr lang="nl-NL" dirty="0" smtClean="0"/>
              <a:t>Cyclus van zes maanden, onder te verdelen in:</a:t>
            </a:r>
            <a:endParaRPr lang="nl-NL" sz="2800" dirty="0" smtClean="0"/>
          </a:p>
          <a:p>
            <a:pPr lvl="1"/>
            <a:r>
              <a:rPr lang="nl-NL" sz="2800" dirty="0" smtClean="0"/>
              <a:t>Pro-oestrus</a:t>
            </a:r>
          </a:p>
          <a:p>
            <a:pPr lvl="1"/>
            <a:r>
              <a:rPr lang="nl-NL" sz="2800" dirty="0" smtClean="0"/>
              <a:t>Oestrus</a:t>
            </a:r>
          </a:p>
          <a:p>
            <a:pPr lvl="1"/>
            <a:r>
              <a:rPr lang="nl-NL" sz="2800" dirty="0" err="1" smtClean="0"/>
              <a:t>Metoestrus</a:t>
            </a:r>
            <a:endParaRPr lang="nl-NL" sz="2800" dirty="0" smtClean="0"/>
          </a:p>
          <a:p>
            <a:pPr lvl="1"/>
            <a:r>
              <a:rPr lang="nl-NL" sz="2800" dirty="0" err="1" smtClean="0"/>
              <a:t>Anoestrus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52865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Cyclus: Pro-oestrus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</a:t>
            </a:r>
            <a:r>
              <a:rPr lang="nl-NL" dirty="0"/>
              <a:t>start van </a:t>
            </a:r>
            <a:r>
              <a:rPr lang="nl-NL" dirty="0" smtClean="0"/>
              <a:t>bloedverlies</a:t>
            </a:r>
          </a:p>
          <a:p>
            <a:r>
              <a:rPr lang="nl-NL" dirty="0"/>
              <a:t>G</a:t>
            </a:r>
            <a:r>
              <a:rPr lang="nl-NL" dirty="0" smtClean="0"/>
              <a:t>ezwollen </a:t>
            </a:r>
            <a:r>
              <a:rPr lang="nl-NL" dirty="0"/>
              <a:t>vulva </a:t>
            </a:r>
          </a:p>
          <a:p>
            <a:r>
              <a:rPr lang="nl-NL" dirty="0" smtClean="0"/>
              <a:t>Teef </a:t>
            </a:r>
            <a:r>
              <a:rPr lang="nl-NL" dirty="0"/>
              <a:t>is aantrekkelijk voor </a:t>
            </a:r>
            <a:r>
              <a:rPr lang="nl-NL" dirty="0" smtClean="0"/>
              <a:t>reuen</a:t>
            </a:r>
          </a:p>
          <a:p>
            <a:r>
              <a:rPr lang="nl-NL" dirty="0" smtClean="0"/>
              <a:t>Ze </a:t>
            </a:r>
            <a:r>
              <a:rPr lang="nl-NL" dirty="0"/>
              <a:t>laat echter de reu nog niet toe in deze </a:t>
            </a:r>
            <a:r>
              <a:rPr lang="nl-NL" dirty="0" smtClean="0"/>
              <a:t>periode</a:t>
            </a:r>
          </a:p>
          <a:p>
            <a:r>
              <a:rPr lang="nl-NL" dirty="0" smtClean="0"/>
              <a:t>De pro-oestrus duurt </a:t>
            </a:r>
            <a:r>
              <a:rPr lang="nl-NL" dirty="0"/>
              <a:t>gemiddeld 9-12 </a:t>
            </a:r>
            <a:r>
              <a:rPr lang="nl-NL" dirty="0" smtClean="0"/>
              <a:t>dagen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1756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Cyclus: Oestrus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teef begint de </a:t>
            </a:r>
            <a:r>
              <a:rPr lang="nl-NL" dirty="0"/>
              <a:t>reu </a:t>
            </a:r>
            <a:r>
              <a:rPr lang="nl-NL" dirty="0" smtClean="0"/>
              <a:t>toe </a:t>
            </a:r>
            <a:r>
              <a:rPr lang="nl-NL" dirty="0"/>
              <a:t>te </a:t>
            </a:r>
            <a:r>
              <a:rPr lang="nl-NL" dirty="0" smtClean="0"/>
              <a:t>laten</a:t>
            </a:r>
          </a:p>
          <a:p>
            <a:r>
              <a:rPr lang="nl-NL" dirty="0"/>
              <a:t>E</a:t>
            </a:r>
            <a:r>
              <a:rPr lang="nl-NL" dirty="0" smtClean="0"/>
              <a:t>isprong vindt plaats</a:t>
            </a:r>
          </a:p>
          <a:p>
            <a:r>
              <a:rPr lang="nl-NL" dirty="0"/>
              <a:t>U</a:t>
            </a:r>
            <a:r>
              <a:rPr lang="nl-NL" dirty="0" smtClean="0"/>
              <a:t>itvloei is lichter </a:t>
            </a:r>
            <a:r>
              <a:rPr lang="nl-NL" dirty="0"/>
              <a:t>rood van </a:t>
            </a:r>
            <a:r>
              <a:rPr lang="nl-NL" dirty="0" smtClean="0"/>
              <a:t>kleur</a:t>
            </a:r>
          </a:p>
          <a:p>
            <a:r>
              <a:rPr lang="nl-NL" dirty="0" smtClean="0"/>
              <a:t>Gemiddeld </a:t>
            </a:r>
            <a:r>
              <a:rPr lang="nl-NL" dirty="0"/>
              <a:t>duurt deze fase </a:t>
            </a:r>
            <a:r>
              <a:rPr lang="nl-NL" dirty="0" smtClean="0"/>
              <a:t>12 dagen 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2576" r="3426"/>
          <a:stretch/>
        </p:blipFill>
        <p:spPr>
          <a:xfrm>
            <a:off x="6642531" y="2908670"/>
            <a:ext cx="4966104" cy="352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Cyclus: </a:t>
            </a:r>
            <a:r>
              <a:rPr lang="nl-NL" dirty="0" err="1" smtClean="0">
                <a:solidFill>
                  <a:srgbClr val="002060"/>
                </a:solidFill>
              </a:rPr>
              <a:t>Metoestrus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De </a:t>
            </a:r>
            <a:r>
              <a:rPr lang="nl-NL" dirty="0" smtClean="0"/>
              <a:t>teef </a:t>
            </a:r>
            <a:r>
              <a:rPr lang="nl-NL" dirty="0"/>
              <a:t>l</a:t>
            </a:r>
            <a:r>
              <a:rPr lang="nl-NL" dirty="0" smtClean="0"/>
              <a:t>aat de </a:t>
            </a:r>
            <a:r>
              <a:rPr lang="nl-NL" dirty="0"/>
              <a:t>reu niet meer </a:t>
            </a:r>
            <a:r>
              <a:rPr lang="nl-NL" dirty="0" smtClean="0"/>
              <a:t>toe</a:t>
            </a:r>
          </a:p>
          <a:p>
            <a:r>
              <a:rPr lang="nl-NL" dirty="0" smtClean="0"/>
              <a:t>Zwelling </a:t>
            </a:r>
            <a:r>
              <a:rPr lang="nl-NL" dirty="0"/>
              <a:t>van de vulva neemt af </a:t>
            </a:r>
            <a:endParaRPr lang="nl-NL" dirty="0" smtClean="0"/>
          </a:p>
          <a:p>
            <a:r>
              <a:rPr lang="nl-NL" dirty="0"/>
              <a:t>G</a:t>
            </a:r>
            <a:r>
              <a:rPr lang="nl-NL" dirty="0" smtClean="0"/>
              <a:t>een </a:t>
            </a:r>
            <a:r>
              <a:rPr lang="nl-NL" dirty="0"/>
              <a:t>uitvloei </a:t>
            </a:r>
            <a:r>
              <a:rPr lang="nl-NL" dirty="0" smtClean="0"/>
              <a:t>meer</a:t>
            </a:r>
          </a:p>
          <a:p>
            <a:r>
              <a:rPr lang="nl-NL" dirty="0" smtClean="0"/>
              <a:t>Duurt gemiddeld 2 maanden</a:t>
            </a:r>
          </a:p>
          <a:p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Gedurende </a:t>
            </a:r>
            <a:r>
              <a:rPr lang="nl-NL" dirty="0" err="1" smtClean="0"/>
              <a:t>Metoestrus</a:t>
            </a:r>
            <a:r>
              <a:rPr lang="nl-NL" dirty="0" smtClean="0"/>
              <a:t>:</a:t>
            </a:r>
          </a:p>
          <a:p>
            <a:r>
              <a:rPr lang="nl-NL" dirty="0" smtClean="0"/>
              <a:t>Geen dracht</a:t>
            </a:r>
          </a:p>
          <a:p>
            <a:r>
              <a:rPr lang="nl-NL" dirty="0" smtClean="0"/>
              <a:t>Dracht</a:t>
            </a:r>
          </a:p>
          <a:p>
            <a:r>
              <a:rPr lang="nl-NL" dirty="0" smtClean="0"/>
              <a:t>Schijndracht; 4-8 weken na de loopsheid</a:t>
            </a:r>
          </a:p>
        </p:txBody>
      </p:sp>
    </p:spTree>
    <p:extLst>
      <p:ext uri="{BB962C8B-B14F-4D97-AF65-F5344CB8AC3E}">
        <p14:creationId xmlns:p14="http://schemas.microsoft.com/office/powerpoint/2010/main" val="1154191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Cyclus: </a:t>
            </a:r>
            <a:r>
              <a:rPr lang="nl-NL" dirty="0" err="1" smtClean="0">
                <a:solidFill>
                  <a:srgbClr val="002060"/>
                </a:solidFill>
              </a:rPr>
              <a:t>Anoestrus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</a:t>
            </a:r>
            <a:r>
              <a:rPr lang="nl-NL" dirty="0"/>
              <a:t>fase waarin er totaal geen seksuele </a:t>
            </a:r>
            <a:r>
              <a:rPr lang="nl-NL" dirty="0" smtClean="0"/>
              <a:t>activiteit is </a:t>
            </a:r>
            <a:endParaRPr lang="nl-NL" dirty="0"/>
          </a:p>
          <a:p>
            <a:r>
              <a:rPr lang="nl-NL" dirty="0" smtClean="0"/>
              <a:t>Of ook wel </a:t>
            </a:r>
            <a:r>
              <a:rPr lang="nl-NL" dirty="0"/>
              <a:t>de </a:t>
            </a:r>
            <a:r>
              <a:rPr lang="nl-NL" dirty="0" smtClean="0"/>
              <a:t>‘rustperiode’</a:t>
            </a:r>
          </a:p>
          <a:p>
            <a:r>
              <a:rPr lang="nl-NL" dirty="0"/>
              <a:t>D</a:t>
            </a:r>
            <a:r>
              <a:rPr lang="nl-NL" dirty="0" smtClean="0"/>
              <a:t>eze </a:t>
            </a:r>
            <a:r>
              <a:rPr lang="nl-NL" dirty="0"/>
              <a:t>fase duurt gemiddeld zo’n 3 </a:t>
            </a:r>
            <a:r>
              <a:rPr lang="nl-NL" dirty="0" smtClean="0"/>
              <a:t>maanden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1002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43" y="365125"/>
            <a:ext cx="10139964" cy="6191524"/>
          </a:xfrm>
        </p:spPr>
      </p:pic>
    </p:spTree>
    <p:extLst>
      <p:ext uri="{BB962C8B-B14F-4D97-AF65-F5344CB8AC3E}">
        <p14:creationId xmlns:p14="http://schemas.microsoft.com/office/powerpoint/2010/main" val="1262045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923</Words>
  <Application>Microsoft Office PowerPoint</Application>
  <PresentationFormat>Breedbeeld</PresentationFormat>
  <Paragraphs>190</Paragraphs>
  <Slides>32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Mangal</vt:lpstr>
      <vt:lpstr>Office-thema</vt:lpstr>
      <vt:lpstr>Voortplanting 1 </vt:lpstr>
      <vt:lpstr>Inhoud</vt:lpstr>
      <vt:lpstr>PowerPoint-presentatie</vt:lpstr>
      <vt:lpstr>Voortplanting hond</vt:lpstr>
      <vt:lpstr>Cyclus: Pro-oestrus</vt:lpstr>
      <vt:lpstr>Cyclus: Oestrus</vt:lpstr>
      <vt:lpstr>Cyclus: Metoestrus</vt:lpstr>
      <vt:lpstr>Cyclus: Anoestrus</vt:lpstr>
      <vt:lpstr>PowerPoint-presentatie</vt:lpstr>
      <vt:lpstr>Stille loopsheid</vt:lpstr>
      <vt:lpstr>Schijndracht</vt:lpstr>
      <vt:lpstr>De dekking</vt:lpstr>
      <vt:lpstr>De dracht</vt:lpstr>
      <vt:lpstr>De dracht</vt:lpstr>
      <vt:lpstr>De dracht</vt:lpstr>
      <vt:lpstr>De bevalling</vt:lpstr>
      <vt:lpstr>De geboorte, de voorbereidingsfase</vt:lpstr>
      <vt:lpstr>De geboorte, de ontsluitingsfase</vt:lpstr>
      <vt:lpstr>De geboorte, de uitdrijvingsfase</vt:lpstr>
      <vt:lpstr>De geboorte, de uitdrijvingsfase</vt:lpstr>
      <vt:lpstr>Wanneer schakel je de dierenarts in?</vt:lpstr>
      <vt:lpstr>Levensfasen van de pup</vt:lpstr>
      <vt:lpstr>Socialisatie, wat is dat eigenlijk?</vt:lpstr>
      <vt:lpstr>Socialisatie, wat is dat eigenlijk?</vt:lpstr>
      <vt:lpstr>Levensfasen pup, neonatale fase</vt:lpstr>
      <vt:lpstr>Levensfasen pup, overgangsfase</vt:lpstr>
      <vt:lpstr>Levensfasen pup, 1ste socialisatiefase </vt:lpstr>
      <vt:lpstr>Levensfasen pup, 2de socialisatiefase of angstfase </vt:lpstr>
      <vt:lpstr>Levensfasen pup, Puberteit</vt:lpstr>
      <vt:lpstr>Terugkoppeling</vt:lpstr>
      <vt:lpstr>Volgende week</vt:lpstr>
      <vt:lpstr>Eclampsie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EHBO</dc:title>
  <dc:creator>Sabine Timmer</dc:creator>
  <cp:lastModifiedBy>Sabine Timmer</cp:lastModifiedBy>
  <cp:revision>24</cp:revision>
  <dcterms:created xsi:type="dcterms:W3CDTF">2018-05-29T18:05:18Z</dcterms:created>
  <dcterms:modified xsi:type="dcterms:W3CDTF">2018-06-06T08:37:28Z</dcterms:modified>
</cp:coreProperties>
</file>